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74" r:id="rId11"/>
    <p:sldId id="264" r:id="rId12"/>
    <p:sldId id="269" r:id="rId13"/>
    <p:sldId id="283" r:id="rId14"/>
    <p:sldId id="275" r:id="rId15"/>
    <p:sldId id="284" r:id="rId16"/>
    <p:sldId id="277" r:id="rId17"/>
    <p:sldId id="272" r:id="rId18"/>
    <p:sldId id="278" r:id="rId19"/>
    <p:sldId id="299" r:id="rId20"/>
    <p:sldId id="285" r:id="rId21"/>
    <p:sldId id="279" r:id="rId22"/>
    <p:sldId id="288" r:id="rId23"/>
    <p:sldId id="287" r:id="rId24"/>
    <p:sldId id="291" r:id="rId25"/>
    <p:sldId id="290" r:id="rId26"/>
    <p:sldId id="292" r:id="rId27"/>
    <p:sldId id="293" r:id="rId28"/>
    <p:sldId id="294" r:id="rId29"/>
    <p:sldId id="289" r:id="rId30"/>
    <p:sldId id="296" r:id="rId31"/>
    <p:sldId id="286" r:id="rId32"/>
    <p:sldId id="281" r:id="rId33"/>
    <p:sldId id="30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FB9"/>
    <a:srgbClr val="00CC5C"/>
    <a:srgbClr val="C2D69A"/>
    <a:srgbClr val="E4EDD3"/>
    <a:srgbClr val="0058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420" autoAdjust="0"/>
  </p:normalViewPr>
  <p:slideViewPr>
    <p:cSldViewPr>
      <p:cViewPr varScale="1">
        <p:scale>
          <a:sx n="89" d="100"/>
          <a:sy n="89" d="100"/>
        </p:scale>
        <p:origin x="-3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105th MSCSS Conference 2008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C48AF-6E4F-4D8F-9092-C44F1DAAFE0A}" type="datetimeFigureOut">
              <a:rPr lang="en-US" smtClean="0"/>
              <a:pPr/>
              <a:t>2/20/2009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8448-EFEA-41F1-B198-5DF06F645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105th MSCSS Conference 2008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A7372-E09F-449E-ADA6-F55F73FCC81B}" type="datetimeFigureOut">
              <a:rPr lang="en-US" smtClean="0"/>
              <a:pPr/>
              <a:t>2/20/2009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A7948-7F71-4FB8-AC88-DC97815B6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105th MSCSS Conference 2008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105th MSCSS Conference 2008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105th MSCSS Conference 2008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23C3-93EB-44EA-9A77-416424EBC5B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0DFE-F0F9-4065-A2CA-405634A1293A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84ED-C839-4CDF-95EF-045C1045ECF1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5C3E-5260-4DED-8E00-145C304E97B7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AB5-684A-4FA2-BE6B-1421B6A176A9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6D52-A8B7-4670-A0E6-E525191C0A55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028-6D2C-462A-849F-3E57E6550516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F77F-F0A1-42D3-8008-780D19799CBB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BE2C-D517-4505-8D1A-F3FF1AEC751B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CEF6-2A6B-4616-9EAE-A2455B1B7546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5407-5B9E-414B-999E-58E9549DCD44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http://www.pennsylvania-map.org/pennsylvania.jpg" TargetMode="External"/><Relationship Id="rId7" Type="http://schemas.openxmlformats.org/officeDocument/2006/relationships/image" Target="http://upload.wikimedia.org/wikipedia/commons/thumb/8/8c/Allegheny-Mountain-Tunnel-East.jpg/300px-Allegheny-Mountain-Tunnel-East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slide" Target="slide2.xml"/><Relationship Id="rId5" Type="http://schemas.openxmlformats.org/officeDocument/2006/relationships/image" Target="http://www.fish.state.pa.us/images/fisheries/afm/2003/8_05-16high_mtdavis.jpg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http://www.baldeaglegeotec.com/geonotes/HynerViewStatePark/Hyner_upriver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http://county-map.digital-topo-maps.com/united-states-map.gi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venvalleys.com/" TargetMode="External"/><Relationship Id="rId3" Type="http://schemas.openxmlformats.org/officeDocument/2006/relationships/hyperlink" Target="http://www.lehighvalleypa.org/" TargetMode="External"/><Relationship Id="rId7" Type="http://schemas.openxmlformats.org/officeDocument/2006/relationships/hyperlink" Target="http://www.vcchamber.com/" TargetMode="External"/><Relationship Id="rId2" Type="http://schemas.openxmlformats.org/officeDocument/2006/relationships/hyperlink" Target="http://www.visitcentralpa.org/dnn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vrailtrail.com/" TargetMode="External"/><Relationship Id="rId5" Type="http://schemas.openxmlformats.org/officeDocument/2006/relationships/hyperlink" Target="http://www.lhva.org/" TargetMode="External"/><Relationship Id="rId4" Type="http://schemas.openxmlformats.org/officeDocument/2006/relationships/hyperlink" Target="http://www.visitcumberlandvalley.com/" TargetMode="External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images.wildernet.com/graphics/pennsylvania/maps/pa_rec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9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31.xml"/><Relationship Id="rId5" Type="http://schemas.openxmlformats.org/officeDocument/2006/relationships/slide" Target="slide9.xml"/><Relationship Id="rId10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http://www4.agr.gc.ca/resources/prod/img/sask/images/drybeans.jpg" TargetMode="External"/><Relationship Id="rId18" Type="http://schemas.openxmlformats.org/officeDocument/2006/relationships/image" Target="../media/image19.jpeg"/><Relationship Id="rId26" Type="http://schemas.openxmlformats.org/officeDocument/2006/relationships/slide" Target="slide27.xml"/><Relationship Id="rId3" Type="http://schemas.openxmlformats.org/officeDocument/2006/relationships/image" Target="../media/image14.jpeg"/><Relationship Id="rId21" Type="http://schemas.openxmlformats.org/officeDocument/2006/relationships/image" Target="../media/image20.jpeg"/><Relationship Id="rId7" Type="http://schemas.openxmlformats.org/officeDocument/2006/relationships/image" Target="http://www.hollandsfamilycheese.com/girls.jpg" TargetMode="External"/><Relationship Id="rId12" Type="http://schemas.openxmlformats.org/officeDocument/2006/relationships/image" Target="../media/image17.jpeg"/><Relationship Id="rId17" Type="http://schemas.openxmlformats.org/officeDocument/2006/relationships/slide" Target="slide24.xml"/><Relationship Id="rId25" Type="http://schemas.openxmlformats.org/officeDocument/2006/relationships/image" Target="http://www.astecindustries.com/images/photos/Coal_Hands.jpg" TargetMode="External"/><Relationship Id="rId2" Type="http://schemas.openxmlformats.org/officeDocument/2006/relationships/slide" Target="slide30.xml"/><Relationship Id="rId16" Type="http://schemas.openxmlformats.org/officeDocument/2006/relationships/image" Target="http://www.pecad.fas.usda.gov/highlights/2007/03/brazil_corn_30mar2007/images/corn1.jpg" TargetMode="Externa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slide" Target="slide26.xml"/><Relationship Id="rId24" Type="http://schemas.openxmlformats.org/officeDocument/2006/relationships/image" Target="../media/image21.jpeg"/><Relationship Id="rId5" Type="http://schemas.openxmlformats.org/officeDocument/2006/relationships/slide" Target="slide29.xml"/><Relationship Id="rId15" Type="http://schemas.openxmlformats.org/officeDocument/2006/relationships/image" Target="../media/image18.jpeg"/><Relationship Id="rId23" Type="http://schemas.openxmlformats.org/officeDocument/2006/relationships/slide" Target="slide22.xml"/><Relationship Id="rId28" Type="http://schemas.openxmlformats.org/officeDocument/2006/relationships/slide" Target="slide2.xml"/><Relationship Id="rId10" Type="http://schemas.openxmlformats.org/officeDocument/2006/relationships/image" Target="http://www.leonardo-energy.org/drupal/modules/tinymce/tinymce/jscripts/tiny_mce/plugins/imagemanager/images/itaipu.jpg" TargetMode="External"/><Relationship Id="rId19" Type="http://schemas.openxmlformats.org/officeDocument/2006/relationships/image" Target="http://picturethis.pnl.gov/im2/gasburner0/gasburner.jpg" TargetMode="External"/><Relationship Id="rId4" Type="http://schemas.openxmlformats.org/officeDocument/2006/relationships/image" Target="http://www.agriculture.state.pa.us/agriculture/lib/agriculture/Criminis.JPG" TargetMode="External"/><Relationship Id="rId9" Type="http://schemas.openxmlformats.org/officeDocument/2006/relationships/image" Target="../media/image16.jpeg"/><Relationship Id="rId14" Type="http://schemas.openxmlformats.org/officeDocument/2006/relationships/slide" Target="slide28.xml"/><Relationship Id="rId22" Type="http://schemas.openxmlformats.org/officeDocument/2006/relationships/image" Target="http://i.treehugger.com/files/bio-oil.jpg" TargetMode="External"/><Relationship Id="rId27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astecindustries.com/images/photos/Coal_Hands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i.treehugger.com/files/bio-oil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picturethis.pnl.gov/im2/gasburner0/gasburner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leonardo-energy.org/drupal/modules/tinymce/tinymce/jscripts/tiny_mce/plugins/imagemanager/images/itaipu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../../My%20Pictures/Media%20PPT/soi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http://www4.agr.gc.ca/resources/prod/img/sask/images/drybeans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www.pecad.fas.usda.gov/highlights/2007/03/brazil_corn_30mar2007/images/corn1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g.virbcdn.com/cdnImages/resize_510x1500/Image-66769-612768-hersheys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agriculture.state.pa.us/agriculture/lib/agriculture/Criminis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C:\Documents%20and%20Settings\HLiu\My%20Documents\060%20Confs%20&amp;%20Resaerch%20Opp\500%20MSCSS%202008\PPT\1.mp3" TargetMode="Externa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001000" cy="1905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Application of 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Multimedia Mnemonics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05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05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Elementary Geography Instruction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Shippensburg University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Han Liu, Ph.D.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7122-9925-4FDC-B5FB-7620D036F216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381000"/>
            <a:ext cx="7162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105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MSCSS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Conference 2008, Wilmington DE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6764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ttp://www.pennsylvania-map.org/pennsylvania.jpg"/>
          <p:cNvPicPr/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667000"/>
            <a:ext cx="4800600" cy="24384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457200"/>
            <a:ext cx="3124200" cy="1981200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PAMA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Alleghany Mountains</a:t>
            </a:r>
            <a:br>
              <a:rPr lang="en-US" sz="2000" dirty="0" smtClean="0"/>
            </a:br>
            <a:r>
              <a:rPr lang="en-US" sz="2000" dirty="0" smtClean="0"/>
              <a:t>Appalachians Mountains</a:t>
            </a:r>
            <a:br>
              <a:rPr lang="en-US" sz="2000" dirty="0" smtClean="0"/>
            </a:br>
            <a:r>
              <a:rPr lang="en-US" sz="2000" dirty="0" smtClean="0"/>
              <a:t>Pocono Mountains</a:t>
            </a:r>
            <a:br>
              <a:rPr lang="en-US" sz="2000" dirty="0" smtClean="0"/>
            </a:br>
            <a:r>
              <a:rPr lang="en-US" sz="2000" dirty="0" smtClean="0"/>
              <a:t> Mt. Davis</a:t>
            </a:r>
            <a:endParaRPr lang="en-US" sz="2800" dirty="0"/>
          </a:p>
        </p:txBody>
      </p:sp>
      <p:sp>
        <p:nvSpPr>
          <p:cNvPr id="3077" name="AutoShape 5" descr="http://content.answers.com/main/content/wp/en/8/84/Map_of_PA_Poconos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33400" y="6488668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Mt. Davis</a:t>
            </a:r>
            <a:endParaRPr lang="en-US" dirty="0"/>
          </a:p>
        </p:txBody>
      </p:sp>
      <p:sp>
        <p:nvSpPr>
          <p:cNvPr id="3081" name="AutoShape 9" descr="http://www.pennsylvania-map.org/pennsylvani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83" name="AutoShape 11" descr="http://www.pennsylvania-map.org/pennsylvani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4478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89" name="AutoShape 17" descr="http://www.fish.state.pa.us/images/fisheries/afm/2003/8_05-16high_mtdavis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66700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90" name="Picture 18" descr="http://www.fish.state.pa.us/images/fisheries/afm/2003/8_05-16high_mtdavis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4648200"/>
            <a:ext cx="2514600" cy="1885950"/>
          </a:xfrm>
          <a:prstGeom prst="rect">
            <a:avLst/>
          </a:prstGeom>
          <a:noFill/>
        </p:spPr>
      </p:pic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314325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92" name="Picture 20" descr="http://upload.wikimedia.org/wikipedia/commons/thumb/8/8c/Allegheny-Mountain-Tunnel-East.jpg/300px-Allegheny-Mountain-Tunnel-East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0" y="1066801"/>
            <a:ext cx="2415741" cy="2133600"/>
          </a:xfrm>
          <a:prstGeom prst="rect">
            <a:avLst/>
          </a:prstGeom>
          <a:noFill/>
        </p:spPr>
      </p:pic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14325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97" name="AutoShape 25" descr="http://www.baldeaglegeotec.com/geonotes/HynerViewStatePark/Hyner_upriver.JPG"/>
          <p:cNvSpPr>
            <a:spLocks noChangeAspect="1" noChangeArrowheads="1"/>
          </p:cNvSpPr>
          <p:nvPr/>
        </p:nvSpPr>
        <p:spPr bwMode="auto">
          <a:xfrm>
            <a:off x="2286000" y="1676400"/>
            <a:ext cx="4743450" cy="355441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2595563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02" name="Picture 30" descr="http://www.baldeaglegeotec.com/geonotes/HynerViewStatePark/Hyner_upriver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6602776" y="4648200"/>
            <a:ext cx="2541224" cy="1905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2468" y="1143000"/>
            <a:ext cx="250153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ction Button: Home 21">
            <a:hlinkClick r:id="rId11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7086600" y="28956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Pocono Mountains</a:t>
            </a:r>
            <a:endParaRPr lang="en-US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705600" y="6488668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Appalachian Mountains</a:t>
            </a:r>
            <a:endParaRPr lang="en-US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3200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Alleghany Mountains</a:t>
            </a:r>
            <a:endParaRPr lang="en-US" dirty="0"/>
          </a:p>
        </p:txBody>
      </p:sp>
      <p:sp>
        <p:nvSpPr>
          <p:cNvPr id="26" name="Circular Arrow 25"/>
          <p:cNvSpPr/>
          <p:nvPr/>
        </p:nvSpPr>
        <p:spPr>
          <a:xfrm rot="12930501">
            <a:off x="4514560" y="4326403"/>
            <a:ext cx="2719225" cy="1524000"/>
          </a:xfrm>
          <a:prstGeom prst="circularArrow">
            <a:avLst>
              <a:gd name="adj1" fmla="val 12500"/>
              <a:gd name="adj2" fmla="val 1687346"/>
              <a:gd name="adj3" fmla="val 20457681"/>
              <a:gd name="adj4" fmla="val 1077035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 rot="18376572">
            <a:off x="6223650" y="3004997"/>
            <a:ext cx="619786" cy="3146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ircular Arrow 28"/>
          <p:cNvSpPr/>
          <p:nvPr/>
        </p:nvSpPr>
        <p:spPr>
          <a:xfrm rot="2030436">
            <a:off x="1743557" y="3002862"/>
            <a:ext cx="2590036" cy="18501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58694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ircular Arrow 29"/>
          <p:cNvSpPr/>
          <p:nvPr/>
        </p:nvSpPr>
        <p:spPr>
          <a:xfrm rot="19831933">
            <a:off x="2385680" y="4790038"/>
            <a:ext cx="1066800" cy="685800"/>
          </a:xfrm>
          <a:prstGeom prst="circularArrow">
            <a:avLst>
              <a:gd name="adj1" fmla="val 12500"/>
              <a:gd name="adj2" fmla="val 1911836"/>
              <a:gd name="adj3" fmla="val 20457681"/>
              <a:gd name="adj4" fmla="val 12435847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5. Five Natural Regions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1C82-D5DB-43A8-B815-3582149BF9C3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447800"/>
            <a:ext cx="2971800" cy="3429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solidFill>
                  <a:srgbClr val="C00000"/>
                </a:solidFill>
              </a:rPr>
              <a:t>Mnemonics: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Epara</a:t>
            </a:r>
            <a:r>
              <a:rPr lang="en-US" sz="4000" b="1" u="sng" dirty="0" smtClean="0">
                <a:solidFill>
                  <a:srgbClr val="C00000"/>
                </a:solidFill>
              </a:rPr>
              <a:t/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1. Atlantic Coastal Plain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1100" b="1" dirty="0" smtClean="0">
                <a:solidFill>
                  <a:srgbClr val="C00000"/>
                </a:solidFill>
              </a:rPr>
              <a:t/>
            </a:r>
            <a:br>
              <a:rPr lang="en-US" sz="11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2. Piedmont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1100" b="1" dirty="0" smtClean="0">
                <a:solidFill>
                  <a:srgbClr val="C00000"/>
                </a:solidFill>
              </a:rPr>
              <a:t/>
            </a:r>
            <a:br>
              <a:rPr lang="en-US" sz="11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3. Ridge and Valley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1100" b="1" dirty="0" smtClean="0">
                <a:solidFill>
                  <a:srgbClr val="C00000"/>
                </a:solidFill>
              </a:rPr>
              <a:t/>
            </a:r>
            <a:br>
              <a:rPr lang="en-US" sz="11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4. Allegheny Plateau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1100" b="1" dirty="0" smtClean="0">
                <a:solidFill>
                  <a:srgbClr val="C00000"/>
                </a:solidFill>
              </a:rPr>
              <a:t/>
            </a:r>
            <a:br>
              <a:rPr lang="en-US" sz="11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5. Erie Lowland</a:t>
            </a:r>
            <a:endParaRPr lang="en-US" sz="5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A5DC-3F3C-486F-BB16-B090952F5CCE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81788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6. Six Neighboring States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028-6D2C-462A-849F-3E57E6550516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1524000"/>
            <a:ext cx="3429000" cy="3657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7030A0"/>
                </a:solidFill>
              </a:rPr>
              <a:t>1. New York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2. New Jersey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3. Delaware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4. Maryland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5. West Virginia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6. Ohio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00125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9" name="Picture 3" descr="http://county-map.digital-topo-maps.com/united-states-map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543800" y="5891479"/>
            <a:ext cx="1600200" cy="966521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71600"/>
            <a:ext cx="4495800" cy="39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tion Button: Home 9">
            <a:hlinkClick r:id="rId6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7. Seven Valleys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028-6D2C-462A-849F-3E57E6550516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066800"/>
            <a:ext cx="5334000" cy="472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Susquehanna </a:t>
            </a:r>
            <a:r>
              <a:rPr lang="en-US" dirty="0">
                <a:hlinkClick r:id="rId2"/>
              </a:rPr>
              <a:t>Valley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Lehigh Valley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Cumberland </a:t>
            </a:r>
            <a:r>
              <a:rPr lang="en-US" dirty="0" smtClean="0">
                <a:hlinkClick r:id="rId4"/>
              </a:rPr>
              <a:t>Valley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Lackawanna Valley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Lebanon Valley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7"/>
              </a:rPr>
              <a:t>Center Valley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8"/>
              </a:rPr>
              <a:t>Seven Valleys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Action Button: Home 2">
            <a:hlinkClick r:id="rId9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8. Eight Vacation Regions </a:t>
            </a:r>
            <a:endParaRPr lang="en-US" dirty="0"/>
          </a:p>
        </p:txBody>
      </p:sp>
      <p:sp>
        <p:nvSpPr>
          <p:cNvPr id="9220" name="AutoShape 4" descr="http://www.how2vacation.com/images/map/Pennsylvani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225" name="AutoShape 9" descr="http://images.wildernet.com/graphics/pennsylvania/maps/pa_rec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227" name="AutoShape 11" descr="http://images.wildernet.com/graphics/pennsylvania/maps/pa_rec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762000"/>
            <a:ext cx="3581400" cy="4876800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800" b="1" dirty="0" smtClean="0">
                <a:solidFill>
                  <a:schemeClr val="tx2"/>
                </a:solidFill>
              </a:rPr>
              <a:t>         1. Hershey/Dutch Region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2. Laurel Highland Region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3. Valleys of the Susquehanna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4. Pittsburg Region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5. Pocono Mountains Region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6. Allegheny National Forest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7. Philadelphia Countryside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8. Lake Erie Region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endParaRPr lang="en-US" sz="1600" b="1" dirty="0"/>
          </a:p>
        </p:txBody>
      </p:sp>
      <p:sp>
        <p:nvSpPr>
          <p:cNvPr id="9220" name="AutoShape 4" descr="http://www.how2vacation.com/images/map/Pennsylvani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225" name="AutoShape 9" descr="http://images.wildernet.com/graphics/pennsylvania/maps/pa_rec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227" name="AutoShape 11" descr="http://images.wildernet.com/graphics/pennsylvania/maps/pa_rec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9228" name="Picture 12" descr="http://images.wildernet.com/graphics/pennsylvania/maps/pa_rec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219200"/>
            <a:ext cx="5247861" cy="33528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33600" y="579120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Matching Tourist Activities with Vacation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 Regions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Matching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800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Tour the winter camp of Valley Forge -7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Picnic among the rolling hills of Moraine State Park -4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Canoe  or swim at the Delaware Water Gap -5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Observe Little League  World Series in Williamsport -3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Visit the world’s largest chocolate factory -1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Walk on the deck of the U.S.S. Niagara on Lake Erie -8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Observe where and how the world’s first oil well was drilled -6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See what it was like to live the Johnstown Flood of 1889 -2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AB5-684A-4FA2-BE6B-1421B6A176A9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Han Liu, Ph.D.   Shippensburg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 algn="l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          </a:t>
            </a:r>
            <a:r>
              <a:rPr lang="en-US" sz="2000" b="1" dirty="0" smtClean="0">
                <a:solidFill>
                  <a:schemeClr val="tx2"/>
                </a:solidFill>
              </a:rPr>
              <a:t>1. Hershey/Dutch Region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2. Laurel Highland Region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3. Valleys of the Susquehanna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4. Pittsburg Region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5. Pocono Mountains Region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6. Allegheny National Forest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7. Philadelphia Countryside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8. Lake Erie Region</a:t>
            </a: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endParaRPr lang="en-US" sz="1600" b="1" dirty="0"/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Pennsylvania Geography in Numbers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2" action="ppaction://hlinksldjump"/>
                        </a:rPr>
                        <a:t>1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u="none" dirty="0" smtClean="0">
                          <a:hlinkClick r:id="rId3" action="ppaction://hlinksldjump"/>
                        </a:rPr>
                        <a:t>2</a:t>
                      </a:r>
                      <a:endParaRPr lang="en-US" sz="4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4" action="ppaction://hlinksldjump"/>
                        </a:rPr>
                        <a:t>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5" action="ppaction://hlinksldjump"/>
                        </a:rPr>
                        <a:t>4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6" action="ppaction://hlinksldjump"/>
                        </a:rPr>
                        <a:t>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7" action="ppaction://hlinksldjump"/>
                        </a:rPr>
                        <a:t>6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8" action="ppaction://hlinksldjump"/>
                        </a:rPr>
                        <a:t>7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9" action="ppaction://hlinksldjump"/>
                        </a:rPr>
                        <a:t>8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10" action="ppaction://hlinksldjump"/>
                        </a:rPr>
                        <a:t>9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11" action="ppaction://hlinksldjump"/>
                        </a:rPr>
                        <a:t>10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7017-FEEA-43BD-A7CD-B2FBEEEFBD9E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962400" cy="396875"/>
          </a:xfrm>
        </p:spPr>
        <p:txBody>
          <a:bodyPr/>
          <a:lstStyle/>
          <a:p>
            <a:r>
              <a:rPr lang="en-US" smtClean="0"/>
              <a:t>Han Liu, Ph.D.   Shippensburg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9. Resources and Economy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028-6D2C-462A-849F-3E57E6550516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 descr="http://www.agriculture.state.pa.us/agriculture/lib/agriculture/Criminis.JPG"/>
          <p:cNvSpPr>
            <a:spLocks noChangeAspect="1" noChangeArrowheads="1"/>
          </p:cNvSpPr>
          <p:nvPr/>
        </p:nvSpPr>
        <p:spPr bwMode="auto">
          <a:xfrm>
            <a:off x="463550" y="349250"/>
            <a:ext cx="8218488" cy="616108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37185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6" name="Picture 6" descr="http://www.agriculture.state.pa.us/agriculture/lib/agriculture/Crimini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15200" y="4953000"/>
            <a:ext cx="1320800" cy="990600"/>
          </a:xfrm>
          <a:prstGeom prst="rect">
            <a:avLst/>
          </a:prstGeom>
          <a:noFill/>
        </p:spPr>
      </p:pic>
      <p:sp>
        <p:nvSpPr>
          <p:cNvPr id="10249" name="AutoShape 9" descr="http://g.virbcdn.com/cdnImages/resize_510x1500/Image-66769-612768-hersheys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147888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66700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52" name="Picture 12" descr="http://www.hollandsfamilycheese.com/girl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239000" y="2590800"/>
            <a:ext cx="1371600" cy="1028700"/>
          </a:xfrm>
          <a:prstGeom prst="rect">
            <a:avLst/>
          </a:prstGeom>
          <a:noFill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738313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54" name="Picture 14" descr="http://www.leonardo-energy.org/drupal/modules/tinymce/tinymce/jscripts/tiny_mce/plugins/imagemanager/images/itaipu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4267200" y="533400"/>
            <a:ext cx="1228035" cy="990600"/>
          </a:xfrm>
          <a:prstGeom prst="rect">
            <a:avLst/>
          </a:prstGeom>
          <a:noFill/>
        </p:spPr>
      </p:pic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143000" y="86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56" name="Picture 16" descr="http://www4.agr.gc.ca/resources/prod/img/sask/images/drybeans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4343400" y="2743200"/>
            <a:ext cx="1219200" cy="912813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352800" y="0"/>
            <a:ext cx="1143000" cy="662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Forests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172200" y="0"/>
            <a:ext cx="12192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Corn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Diary</a:t>
            </a:r>
            <a:endParaRPr kumimoji="0" lang="en-US" sz="29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Mush-room</a:t>
            </a:r>
            <a:r>
              <a:rPr kumimoji="0" 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4" descr="http://www.pecad.fas.usda.gov/highlights/2007/03/brazil_corn_30mar2007/images/corn1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7213600" y="609600"/>
            <a:ext cx="1320800" cy="990600"/>
          </a:xfrm>
          <a:prstGeom prst="rect">
            <a:avLst/>
          </a:prstGeom>
          <a:noFill/>
        </p:spPr>
      </p:pic>
      <p:pic>
        <p:nvPicPr>
          <p:cNvPr id="18" name="Picture 6" descr="http://picturethis.pnl.gov/im2/gasburner0/gasburner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1676400" y="4953000"/>
            <a:ext cx="914400" cy="920299"/>
          </a:xfrm>
          <a:prstGeom prst="rect">
            <a:avLst/>
          </a:prstGeom>
          <a:noFill/>
        </p:spPr>
      </p:pic>
      <p:pic>
        <p:nvPicPr>
          <p:cNvPr id="19" name="Picture 12" descr="http://i.treehugger.com/files/bio-oil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r:link="rId22" cstate="print"/>
          <a:srcRect/>
          <a:stretch>
            <a:fillRect/>
          </a:stretch>
        </p:blipFill>
        <p:spPr bwMode="auto">
          <a:xfrm>
            <a:off x="1447800" y="2819400"/>
            <a:ext cx="1421725" cy="914400"/>
          </a:xfrm>
          <a:prstGeom prst="rect">
            <a:avLst/>
          </a:prstGeom>
          <a:noFill/>
        </p:spPr>
      </p:pic>
      <p:pic>
        <p:nvPicPr>
          <p:cNvPr id="20" name="Picture 8" descr="http://www.astecindustries.com/images/photos/Coal_Hands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r:link="rId25" cstate="print"/>
          <a:srcRect/>
          <a:stretch>
            <a:fillRect/>
          </a:stretch>
        </p:blipFill>
        <p:spPr bwMode="auto">
          <a:xfrm>
            <a:off x="1447800" y="609600"/>
            <a:ext cx="1374002" cy="914400"/>
          </a:xfrm>
          <a:prstGeom prst="rect">
            <a:avLst/>
          </a:prstGeom>
          <a:noFill/>
        </p:spPr>
      </p:pic>
      <p:pic>
        <p:nvPicPr>
          <p:cNvPr id="15362" name="Picture 2" descr="http://www.palco.com/images/commitment_scientific_forests_08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572000" y="4800600"/>
            <a:ext cx="914400" cy="1189067"/>
          </a:xfrm>
          <a:prstGeom prst="rect">
            <a:avLst/>
          </a:prstGeom>
          <a:noFill/>
        </p:spPr>
      </p:pic>
      <p:sp>
        <p:nvSpPr>
          <p:cNvPr id="22" name="Action Button: Home 21">
            <a:hlinkClick r:id="rId28" action="ppaction://hlinksldjump" highlightClick="1"/>
          </p:cNvPr>
          <p:cNvSpPr/>
          <p:nvPr/>
        </p:nvSpPr>
        <p:spPr>
          <a:xfrm>
            <a:off x="0" y="0"/>
            <a:ext cx="914400" cy="9144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533400" y="0"/>
            <a:ext cx="1143000" cy="662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7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7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Natural Gas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792162"/>
          </a:xfrm>
        </p:spPr>
        <p:txBody>
          <a:bodyPr/>
          <a:lstStyle/>
          <a:p>
            <a:r>
              <a:rPr lang="en-US" dirty="0" smtClean="0"/>
              <a:t>Coal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8" descr="http://www.astecindustries.com/images/photos/Coal_Hands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14400" y="1371600"/>
            <a:ext cx="7557010" cy="50292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162800" cy="792162"/>
          </a:xfrm>
        </p:spPr>
        <p:txBody>
          <a:bodyPr/>
          <a:lstStyle/>
          <a:p>
            <a:r>
              <a:rPr lang="en-US" dirty="0" smtClean="0"/>
              <a:t>Oil – Gas for Car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12" descr="http://i.treehugger.com/files/bio-oil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3400" y="1219200"/>
            <a:ext cx="7893535" cy="5076825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792162"/>
          </a:xfrm>
        </p:spPr>
        <p:txBody>
          <a:bodyPr/>
          <a:lstStyle/>
          <a:p>
            <a:r>
              <a:rPr lang="en-US" dirty="0" smtClean="0"/>
              <a:t>Natural Gas – For Cooking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http://picturethis.pnl.gov/im2/gasburner0/gasburner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752600" y="1219200"/>
            <a:ext cx="5181600" cy="521503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792162"/>
          </a:xfrm>
        </p:spPr>
        <p:txBody>
          <a:bodyPr/>
          <a:lstStyle/>
          <a:p>
            <a:r>
              <a:rPr lang="en-US" dirty="0" smtClean="0"/>
              <a:t>Water – Hydropower Plant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14" descr="http://www.leonardo-energy.org/drupal/modules/tinymce/tinymce/jscripts/tiny_mce/plugins/imagemanager/images/itaipu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47800" y="1219200"/>
            <a:ext cx="6400800" cy="5163234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858000" cy="792162"/>
          </a:xfrm>
        </p:spPr>
        <p:txBody>
          <a:bodyPr/>
          <a:lstStyle/>
          <a:p>
            <a:r>
              <a:rPr lang="en-US" dirty="0" smtClean="0"/>
              <a:t>Soil - Farming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16" descr="http://www4.agr.gc.ca/resources/prod/img/sask/images/drybe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66800" y="1219200"/>
            <a:ext cx="6819035" cy="51054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239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Forests – Lumber and Paper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8130" name="Picture 2" descr="http://virudhunagar.nic.in/natural/forest_files/fores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943850" cy="5248275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Corn -Food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14" descr="http://www.pecad.fas.usda.gov/highlights/2007/03/brazil_corn_30mar2007/images/corn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66800" y="1143000"/>
            <a:ext cx="7010400" cy="52578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Dairy -- Chocolate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10" descr="http://g.virbcdn.com/cdnImages/resize_510x1500/Image-66769-612768-hersheys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90600" y="1028475"/>
            <a:ext cx="7162800" cy="5375618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1.  </a:t>
            </a:r>
            <a:r>
              <a:rPr lang="en-US" dirty="0" smtClean="0">
                <a:hlinkClick r:id="rId2" action="ppaction://hlinksldjump"/>
              </a:rPr>
              <a:t>One Capital City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0A1-EC52-4B72-BF04-EF6CA5107FAA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792162"/>
          </a:xfrm>
        </p:spPr>
        <p:txBody>
          <a:bodyPr/>
          <a:lstStyle/>
          <a:p>
            <a:r>
              <a:rPr lang="en-US" dirty="0" smtClean="0"/>
              <a:t>Mushroom - Food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http://www.agriculture.state.pa.us/agriculture/lib/agriculture/Crimini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43000" y="1219200"/>
            <a:ext cx="6858000" cy="51435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10. PA Geographic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010400" cy="5486400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+mj-lt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C00000"/>
                </a:solidFill>
              </a:rPr>
              <a:t>PA Geographical Features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 smtClean="0">
                <a:solidFill>
                  <a:srgbClr val="005828"/>
                </a:solidFill>
              </a:rPr>
              <a:t>Plateaus </a:t>
            </a:r>
            <a:r>
              <a:rPr lang="en-US" dirty="0">
                <a:solidFill>
                  <a:srgbClr val="005828"/>
                </a:solidFill>
              </a:rPr>
              <a:t>and Plains </a:t>
            </a:r>
            <a:br>
              <a:rPr lang="en-US" dirty="0">
                <a:solidFill>
                  <a:srgbClr val="005828"/>
                </a:solidFill>
              </a:rPr>
            </a:br>
            <a:r>
              <a:rPr lang="en-US" dirty="0">
                <a:solidFill>
                  <a:srgbClr val="005828"/>
                </a:solidFill>
              </a:rPr>
              <a:t>Mountains and </a:t>
            </a:r>
            <a:r>
              <a:rPr lang="en-US" dirty="0" smtClean="0">
                <a:solidFill>
                  <a:srgbClr val="005828"/>
                </a:solidFill>
              </a:rPr>
              <a:t>Valleys </a:t>
            </a:r>
            <a:r>
              <a:rPr lang="en-US" dirty="0">
                <a:solidFill>
                  <a:srgbClr val="005828"/>
                </a:solidFill>
              </a:rPr>
              <a:t/>
            </a:r>
            <a:br>
              <a:rPr lang="en-US" dirty="0">
                <a:solidFill>
                  <a:srgbClr val="005828"/>
                </a:solidFill>
              </a:rPr>
            </a:br>
            <a:r>
              <a:rPr lang="en-US" dirty="0">
                <a:solidFill>
                  <a:srgbClr val="005828"/>
                </a:solidFill>
              </a:rPr>
              <a:t>Forestry and </a:t>
            </a:r>
            <a:r>
              <a:rPr lang="en-US" dirty="0" smtClean="0">
                <a:solidFill>
                  <a:srgbClr val="005828"/>
                </a:solidFill>
              </a:rPr>
              <a:t>Lakes</a:t>
            </a:r>
            <a:r>
              <a:rPr lang="en-US" dirty="0">
                <a:solidFill>
                  <a:srgbClr val="005828"/>
                </a:solidFill>
              </a:rPr>
              <a:t/>
            </a:r>
            <a:br>
              <a:rPr lang="en-US" dirty="0">
                <a:solidFill>
                  <a:srgbClr val="005828"/>
                </a:solidFill>
              </a:rPr>
            </a:br>
            <a:r>
              <a:rPr lang="en-US" dirty="0">
                <a:solidFill>
                  <a:srgbClr val="005828"/>
                </a:solidFill>
              </a:rPr>
              <a:t>Rivers and </a:t>
            </a:r>
            <a:r>
              <a:rPr lang="en-US" dirty="0" smtClean="0">
                <a:solidFill>
                  <a:srgbClr val="005828"/>
                </a:solidFill>
              </a:rPr>
              <a:t>Bridges</a:t>
            </a:r>
            <a:r>
              <a:rPr lang="en-US" dirty="0">
                <a:solidFill>
                  <a:srgbClr val="005828"/>
                </a:solidFill>
              </a:rPr>
              <a:t/>
            </a:r>
            <a:br>
              <a:rPr lang="en-US" dirty="0">
                <a:solidFill>
                  <a:srgbClr val="005828"/>
                </a:solidFill>
              </a:rPr>
            </a:br>
            <a:r>
              <a:rPr lang="en-US" dirty="0">
                <a:solidFill>
                  <a:srgbClr val="005828"/>
                </a:solidFill>
              </a:rPr>
              <a:t>Reservoirs and </a:t>
            </a:r>
            <a:r>
              <a:rPr lang="en-US" dirty="0" smtClean="0">
                <a:solidFill>
                  <a:srgbClr val="005828"/>
                </a:solidFill>
              </a:rPr>
              <a:t>Dams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/>
              <a:t>End</a:t>
            </a:r>
            <a:endParaRPr lang="en-US" sz="8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10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PA Capital City: Harrisburg</a:t>
            </a:r>
            <a:endParaRPr lang="en-US" dirty="0"/>
          </a:p>
        </p:txBody>
      </p:sp>
      <p:pic>
        <p:nvPicPr>
          <p:cNvPr id="13314" name="Picture 2" descr="http://www.usdoj.gov/usao/pam/images/Harrisburg_skylin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7551351" cy="5029200"/>
          </a:xfrm>
          <a:prstGeom prst="rect">
            <a:avLst/>
          </a:prstGeom>
          <a:noFill/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0" y="0"/>
            <a:ext cx="1066800" cy="11430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7BB4-906D-47D8-BFC4-7524A12D8677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11" name="Action Button: Sound 10">
            <a:hlinkClick r:id="rId6" action="ppaction://hlinkfile" highlightClick="1">
              <a:snd r:embed="rId5" name="applause.wav" builtIn="1"/>
            </a:hlinkClick>
          </p:cNvPr>
          <p:cNvSpPr/>
          <p:nvPr/>
        </p:nvSpPr>
        <p:spPr>
          <a:xfrm>
            <a:off x="8686800" y="457200"/>
            <a:ext cx="304800" cy="3048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2. </a:t>
            </a:r>
            <a:r>
              <a:rPr lang="en-US" dirty="0" smtClean="0">
                <a:solidFill>
                  <a:srgbClr val="C00000"/>
                </a:solidFill>
                <a:hlinkClick r:id="rId2" action="ppaction://hlinksldjump"/>
              </a:rPr>
              <a:t>Two Big Cities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0A2-2F39-4933-83F9-D65AA6A6A4F0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Philadelphia             Pittsburgh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8379-80C5-487C-B069-742972F42B35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676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http://pittrehabcounselor.com/images/Pittsburgh_skyline_day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48000"/>
            <a:ext cx="4216400" cy="3162300"/>
          </a:xfrm>
          <a:prstGeom prst="rect">
            <a:avLst/>
          </a:prstGeom>
          <a:noFill/>
        </p:spPr>
      </p:pic>
      <p:pic>
        <p:nvPicPr>
          <p:cNvPr id="11268" name="Picture 4" descr="http://www.prioritymortgagegroup.com/images/philadelph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4203700" cy="3152775"/>
          </a:xfrm>
          <a:prstGeom prst="rect">
            <a:avLst/>
          </a:prstGeom>
          <a:noFill/>
        </p:spPr>
      </p:pic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0" y="0"/>
            <a:ext cx="6858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>
                <a:hlinkClick r:id="rId2" action="ppaction://hlinksldjump"/>
              </a:rPr>
              <a:t>Three Major Rivers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D44-099A-47C4-A32D-7A226EF13A36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45720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/>
              <a:t>Ohio (Pittsburgh</a:t>
            </a:r>
            <a:r>
              <a:rPr lang="en-US" sz="2700" dirty="0" smtClean="0"/>
              <a:t>)</a:t>
            </a:r>
            <a:br>
              <a:rPr lang="en-US" sz="2700" dirty="0" smtClean="0"/>
            </a:br>
            <a:r>
              <a:rPr lang="en-US" sz="2700" dirty="0" smtClean="0"/>
              <a:t>Susquehanna </a:t>
            </a:r>
            <a:r>
              <a:rPr lang="en-US" sz="2700" dirty="0"/>
              <a:t>River (Harrisburg</a:t>
            </a:r>
            <a:r>
              <a:rPr lang="en-US" sz="2700" dirty="0" smtClean="0"/>
              <a:t>)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dirty="0"/>
              <a:t>Delaware River </a:t>
            </a:r>
            <a:r>
              <a:rPr lang="en-US" sz="2800" dirty="0"/>
              <a:t>(Philadelphia)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D8C-D924-4711-9A88-8BE4D74AF6F7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pic>
        <p:nvPicPr>
          <p:cNvPr id="9218" name="Picture 2" descr="http://www.enchantedlearning.com/usa/states/pennsylvania/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80750" cy="4761105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685800" y="609600"/>
            <a:ext cx="2896849" cy="3505201"/>
          </a:xfrm>
          <a:custGeom>
            <a:avLst/>
            <a:gdLst>
              <a:gd name="connsiteX0" fmla="*/ 2948065 w 2948065"/>
              <a:gd name="connsiteY0" fmla="*/ 0 h 3822491"/>
              <a:gd name="connsiteX1" fmla="*/ 339777 w 2948065"/>
              <a:gd name="connsiteY1" fmla="*/ 344773 h 3822491"/>
              <a:gd name="connsiteX2" fmla="*/ 909403 w 2948065"/>
              <a:gd name="connsiteY2" fmla="*/ 3822491 h 3822491"/>
              <a:gd name="connsiteX3" fmla="*/ 909403 w 2948065"/>
              <a:gd name="connsiteY3" fmla="*/ 3822491 h 3822491"/>
              <a:gd name="connsiteX4" fmla="*/ 909403 w 2948065"/>
              <a:gd name="connsiteY4" fmla="*/ 3807501 h 3822491"/>
              <a:gd name="connsiteX5" fmla="*/ 909403 w 2948065"/>
              <a:gd name="connsiteY5" fmla="*/ 3807501 h 3822491"/>
              <a:gd name="connsiteX6" fmla="*/ 909403 w 2948065"/>
              <a:gd name="connsiteY6" fmla="*/ 3807501 h 382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8065" h="3822491">
                <a:moveTo>
                  <a:pt x="2948065" y="0"/>
                </a:moveTo>
                <a:lnTo>
                  <a:pt x="339777" y="344773"/>
                </a:lnTo>
                <a:cubicBezTo>
                  <a:pt x="0" y="981855"/>
                  <a:pt x="909403" y="3822491"/>
                  <a:pt x="909403" y="3822491"/>
                </a:cubicBezTo>
                <a:lnTo>
                  <a:pt x="909403" y="3822491"/>
                </a:lnTo>
                <a:lnTo>
                  <a:pt x="909403" y="3807501"/>
                </a:lnTo>
                <a:lnTo>
                  <a:pt x="909403" y="3807501"/>
                </a:lnTo>
                <a:lnTo>
                  <a:pt x="909403" y="3807501"/>
                </a:lnTo>
              </a:path>
            </a:pathLst>
          </a:custGeom>
          <a:ln w="63500" cap="rnd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895600" y="1064302"/>
            <a:ext cx="2560820" cy="4092314"/>
          </a:xfrm>
          <a:custGeom>
            <a:avLst/>
            <a:gdLst>
              <a:gd name="connsiteX0" fmla="*/ 1071797 w 3994879"/>
              <a:gd name="connsiteY0" fmla="*/ 0 h 4092314"/>
              <a:gd name="connsiteX1" fmla="*/ 487180 w 3994879"/>
              <a:gd name="connsiteY1" fmla="*/ 719528 h 4092314"/>
              <a:gd name="connsiteX2" fmla="*/ 3994879 w 3994879"/>
              <a:gd name="connsiteY2" fmla="*/ 4092314 h 4092314"/>
              <a:gd name="connsiteX3" fmla="*/ 3994879 w 3994879"/>
              <a:gd name="connsiteY3" fmla="*/ 4092314 h 409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4879" h="4092314">
                <a:moveTo>
                  <a:pt x="1071797" y="0"/>
                </a:moveTo>
                <a:cubicBezTo>
                  <a:pt x="535898" y="18738"/>
                  <a:pt x="0" y="37476"/>
                  <a:pt x="487180" y="719528"/>
                </a:cubicBezTo>
                <a:cubicBezTo>
                  <a:pt x="974360" y="1401580"/>
                  <a:pt x="3994879" y="4092314"/>
                  <a:pt x="3994879" y="4092314"/>
                </a:cubicBezTo>
                <a:lnTo>
                  <a:pt x="3994879" y="4092314"/>
                </a:lnTo>
              </a:path>
            </a:pathLst>
          </a:custGeom>
          <a:ln w="635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05200" y="1371600"/>
            <a:ext cx="4267200" cy="3810000"/>
          </a:xfrm>
          <a:custGeom>
            <a:avLst/>
            <a:gdLst>
              <a:gd name="connsiteX0" fmla="*/ 104931 w 5458918"/>
              <a:gd name="connsiteY0" fmla="*/ 0 h 3867463"/>
              <a:gd name="connsiteX1" fmla="*/ 0 w 5458918"/>
              <a:gd name="connsiteY1" fmla="*/ 194873 h 3867463"/>
              <a:gd name="connsiteX2" fmla="*/ 0 w 5458918"/>
              <a:gd name="connsiteY2" fmla="*/ 194873 h 3867463"/>
              <a:gd name="connsiteX3" fmla="*/ 4676931 w 5458918"/>
              <a:gd name="connsiteY3" fmla="*/ 3342807 h 3867463"/>
              <a:gd name="connsiteX4" fmla="*/ 4691922 w 5458918"/>
              <a:gd name="connsiteY4" fmla="*/ 3342807 h 3867463"/>
              <a:gd name="connsiteX5" fmla="*/ 4691922 w 5458918"/>
              <a:gd name="connsiteY5" fmla="*/ 3342807 h 386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8918" h="3867463">
                <a:moveTo>
                  <a:pt x="104931" y="0"/>
                </a:moveTo>
                <a:lnTo>
                  <a:pt x="0" y="194873"/>
                </a:lnTo>
                <a:lnTo>
                  <a:pt x="0" y="194873"/>
                </a:lnTo>
                <a:lnTo>
                  <a:pt x="4676931" y="3342807"/>
                </a:lnTo>
                <a:cubicBezTo>
                  <a:pt x="5458918" y="3867463"/>
                  <a:pt x="4691922" y="3342807"/>
                  <a:pt x="4691922" y="3342807"/>
                </a:cubicBezTo>
                <a:lnTo>
                  <a:pt x="4691922" y="3342807"/>
                </a:lnTo>
              </a:path>
            </a:pathLst>
          </a:custGeom>
          <a:ln w="6350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b="1" dirty="0" smtClean="0">
                <a:hlinkClick r:id="rId2" action="ppaction://hlinksldjump"/>
              </a:rPr>
              <a:t>4. Four Mountains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028-6D2C-462A-849F-3E57E6550516}" type="datetime1">
              <a:rPr lang="en-US" smtClean="0"/>
              <a:pPr/>
              <a:t>2/20/2009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490</Words>
  <Application>Microsoft Office PowerPoint</Application>
  <PresentationFormat>On-screen Show (4:3)</PresentationFormat>
  <Paragraphs>195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Application of  Multimedia Mnemonics   in Elementary Geography Instruction</vt:lpstr>
      <vt:lpstr>Pennsylvania Geography in Numbers</vt:lpstr>
      <vt:lpstr>1.  One Capital City </vt:lpstr>
      <vt:lpstr>PA Capital City: Harrisburg</vt:lpstr>
      <vt:lpstr>2. Two Big Cities</vt:lpstr>
      <vt:lpstr>Philadelphia             Pittsburgh</vt:lpstr>
      <vt:lpstr>3. Three Major Rivers</vt:lpstr>
      <vt:lpstr>Ohio (Pittsburgh) Susquehanna River (Harrisburg)  Delaware River (Philadelphia)</vt:lpstr>
      <vt:lpstr>4. Four Mountains</vt:lpstr>
      <vt:lpstr>PAMA Alleghany Mountains Appalachians Mountains Pocono Mountains  Mt. Davis</vt:lpstr>
      <vt:lpstr>5. Five Natural Regions</vt:lpstr>
      <vt:lpstr>Mnemonics: Epara  1. Atlantic Coastal Plain  2. Piedmont  3. Ridge and Valley  4. Allegheny Plateau  5. Erie Lowland</vt:lpstr>
      <vt:lpstr>6. Six Neighboring States</vt:lpstr>
      <vt:lpstr>1. New York 2. New Jersey 3. Delaware 4. Maryland 5. West Virginia 6. Ohio</vt:lpstr>
      <vt:lpstr>7. Seven Valleys</vt:lpstr>
      <vt:lpstr>  Susquehanna Valley Lehigh Valley  Cumberland Valley Lackawanna Valley Lebanon Valley Center Valley Seven Valleys  </vt:lpstr>
      <vt:lpstr>8. Eight Vacation Regions </vt:lpstr>
      <vt:lpstr>         1. Hershey/Dutch Region  2. Laurel Highland Region  3. Valleys of the Susquehanna  4. Pittsburg Region  5. Pocono Mountains Region  6. Allegheny National Forest  7. Philadelphia Countryside  8. Lake Erie Region </vt:lpstr>
      <vt:lpstr>Matching </vt:lpstr>
      <vt:lpstr>9. Resources and Economy</vt:lpstr>
      <vt:lpstr>Slide 21</vt:lpstr>
      <vt:lpstr>Coal </vt:lpstr>
      <vt:lpstr>Oil – Gas for Car </vt:lpstr>
      <vt:lpstr>Natural Gas – For Cooking</vt:lpstr>
      <vt:lpstr>Water – Hydropower Plant </vt:lpstr>
      <vt:lpstr>Soil - Farming</vt:lpstr>
      <vt:lpstr>Forests – Lumber and Paper</vt:lpstr>
      <vt:lpstr>Corn -Food</vt:lpstr>
      <vt:lpstr>Dairy -- Chocolate</vt:lpstr>
      <vt:lpstr>Mushroom - Food </vt:lpstr>
      <vt:lpstr>10. PA Geographic Features</vt:lpstr>
      <vt:lpstr>   PA Geographical Features   Plateaus and Plains  Mountains and Valleys  Forestry and Lakes Rivers and Bridges Reservoirs and Dams  </vt:lpstr>
      <vt:lpstr>End</vt:lpstr>
    </vt:vector>
  </TitlesOfParts>
  <Company>Shippensburg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Pennsylvania Geography</dc:title>
  <dc:creator>Han Liu</dc:creator>
  <cp:lastModifiedBy>Han Liu</cp:lastModifiedBy>
  <cp:revision>142</cp:revision>
  <dcterms:created xsi:type="dcterms:W3CDTF">2008-02-21T23:29:56Z</dcterms:created>
  <dcterms:modified xsi:type="dcterms:W3CDTF">2009-02-20T23:10:17Z</dcterms:modified>
</cp:coreProperties>
</file>